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57"/>
  </p:notesMasterIdLst>
  <p:handoutMasterIdLst>
    <p:handoutMasterId r:id="rId58"/>
  </p:handoutMasterIdLst>
  <p:sldIdLst>
    <p:sldId id="256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5" r:id="rId11"/>
    <p:sldId id="280" r:id="rId12"/>
    <p:sldId id="282" r:id="rId13"/>
    <p:sldId id="284" r:id="rId14"/>
    <p:sldId id="283" r:id="rId15"/>
    <p:sldId id="293" r:id="rId16"/>
    <p:sldId id="287" r:id="rId17"/>
    <p:sldId id="288" r:id="rId18"/>
    <p:sldId id="289" r:id="rId19"/>
    <p:sldId id="291" r:id="rId20"/>
    <p:sldId id="292" r:id="rId21"/>
    <p:sldId id="294" r:id="rId22"/>
    <p:sldId id="295" r:id="rId23"/>
    <p:sldId id="296" r:id="rId24"/>
    <p:sldId id="297" r:id="rId25"/>
    <p:sldId id="299" r:id="rId26"/>
    <p:sldId id="300" r:id="rId27"/>
    <p:sldId id="302" r:id="rId28"/>
    <p:sldId id="301" r:id="rId29"/>
    <p:sldId id="304" r:id="rId30"/>
    <p:sldId id="303" r:id="rId31"/>
    <p:sldId id="305" r:id="rId32"/>
    <p:sldId id="307" r:id="rId33"/>
    <p:sldId id="306" r:id="rId34"/>
    <p:sldId id="309" r:id="rId35"/>
    <p:sldId id="314" r:id="rId36"/>
    <p:sldId id="315" r:id="rId37"/>
    <p:sldId id="324" r:id="rId38"/>
    <p:sldId id="316" r:id="rId39"/>
    <p:sldId id="317" r:id="rId40"/>
    <p:sldId id="318" r:id="rId41"/>
    <p:sldId id="319" r:id="rId42"/>
    <p:sldId id="320" r:id="rId43"/>
    <p:sldId id="310" r:id="rId44"/>
    <p:sldId id="311" r:id="rId45"/>
    <p:sldId id="312" r:id="rId46"/>
    <p:sldId id="308" r:id="rId47"/>
    <p:sldId id="313" r:id="rId48"/>
    <p:sldId id="321" r:id="rId49"/>
    <p:sldId id="322" r:id="rId50"/>
    <p:sldId id="323" r:id="rId51"/>
    <p:sldId id="325" r:id="rId52"/>
    <p:sldId id="326" r:id="rId53"/>
    <p:sldId id="327" r:id="rId54"/>
    <p:sldId id="329" r:id="rId55"/>
    <p:sldId id="328" r:id="rId5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44">
          <p15:clr>
            <a:srgbClr val="A4A3A4"/>
          </p15:clr>
        </p15:guide>
        <p15:guide id="5" pos="3839">
          <p15:clr>
            <a:srgbClr val="A4A3A4"/>
          </p15:clr>
        </p15:guide>
        <p15:guide id="6" pos="959">
          <p15:clr>
            <a:srgbClr val="A4A3A4"/>
          </p15:clr>
        </p15:guide>
        <p15:guide id="7" pos="6719">
          <p15:clr>
            <a:srgbClr val="A4A3A4"/>
          </p15:clr>
        </p15:guide>
        <p15:guide id="8" pos="6143">
          <p15:clr>
            <a:srgbClr val="A4A3A4"/>
          </p15:clr>
        </p15:guide>
        <p15:guide id="9" pos="4991">
          <p15:clr>
            <a:srgbClr val="A4A3A4"/>
          </p15:clr>
        </p15:guide>
        <p15:guide id="10" pos="5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13" autoAdjust="0"/>
  </p:normalViewPr>
  <p:slideViewPr>
    <p:cSldViewPr>
      <p:cViewPr>
        <p:scale>
          <a:sx n="75" d="100"/>
          <a:sy n="75" d="100"/>
        </p:scale>
        <p:origin x="974" y="370"/>
      </p:cViewPr>
      <p:guideLst>
        <p:guide orient="horz" pos="2160"/>
        <p:guide orient="horz" pos="1200"/>
        <p:guide orient="horz" pos="3888"/>
        <p:guide orient="horz" pos="144"/>
        <p:guide pos="3839"/>
        <p:guide pos="959"/>
        <p:guide pos="6719"/>
        <p:guide pos="6143"/>
        <p:guide pos="4991"/>
        <p:guide pos="55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16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ru-RU"/>
              <a:t>21.11.2015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ru-RU"/>
              <a:t>21.11.2015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093130-35AA-4BC2-9B04-1DB1F1B22F88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CBF04C9-88F6-49C7-87C3-9E02AED2E012}" type="slidenum">
              <a:rPr lang="ru-RU" altLang="ru-RU" sz="1200"/>
              <a:pPr algn="r"/>
              <a:t>10</a:t>
            </a:fld>
            <a:endParaRPr lang="ru-RU" altLang="ru-RU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044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8039C8-AF6D-4B7A-BBD7-488CFBA58B92}" type="slidenum">
              <a:rPr lang="ru-RU" altLang="ru-RU"/>
              <a:pPr eaLnBrk="1" hangingPunct="1"/>
              <a:t>17</a:t>
            </a:fld>
            <a:endParaRPr lang="ru-RU" altLang="ru-RU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483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0C8CFD-A4F9-4018-92CD-7219D64161D2}" type="slidenum">
              <a:rPr lang="ru-RU" altLang="ru-RU"/>
              <a:pPr eaLnBrk="1" hangingPunct="1"/>
              <a:t>18</a:t>
            </a:fld>
            <a:endParaRPr lang="ru-RU" altLang="ru-RU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4446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E00639-01F1-407D-8F9F-98515679FACD}" type="slidenum">
              <a:rPr lang="ru-RU" altLang="ru-RU"/>
              <a:pPr eaLnBrk="1" hangingPunct="1"/>
              <a:t>19</a:t>
            </a:fld>
            <a:endParaRPr lang="ru-RU" altLang="ru-RU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3480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441" y="1600201"/>
            <a:ext cx="10969943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193F4-CBE9-483A-A12A-BC9D040F0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63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ru-RU" noProof="0" smtClean="0"/>
              <a:t>21.11.2015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http://www.phy6.org/earthmag/Figures/seaflor2.gi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fns.nspu.ru/resurs/fisgeo/site4/html/img/Pic11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6000" b="0" i="0" dirty="0" smtClean="0">
                <a:solidFill>
                  <a:srgbClr val="652825"/>
                </a:solidFill>
                <a:latin typeface="Corbel"/>
                <a:ea typeface="+mj-ea"/>
                <a:cs typeface="+mj-cs"/>
              </a:rPr>
              <a:t>Что такое ГЕОФИЗИКА?</a:t>
            </a:r>
            <a:endParaRPr lang="ru-RU" sz="6000" b="0" i="0" dirty="0">
              <a:solidFill>
                <a:srgbClr val="652825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r>
              <a:rPr lang="ru-RU" b="0" i="0" dirty="0" smtClean="0">
                <a:solidFill>
                  <a:srgbClr val="652825"/>
                </a:solidFill>
              </a:rPr>
              <a:t>читает Александр Николаевич Ошкин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solidFill>
                  <a:srgbClr val="652825"/>
                </a:solidFill>
              </a:rPr>
              <a:t>к.ф.-м.н., ассистент кафедры Сейсмометрии и </a:t>
            </a:r>
            <a:r>
              <a:rPr lang="ru-RU" dirty="0" err="1" smtClean="0">
                <a:solidFill>
                  <a:srgbClr val="652825"/>
                </a:solidFill>
              </a:rPr>
              <a:t>геоакустики</a:t>
            </a:r>
            <a:r>
              <a:rPr lang="ru-RU" dirty="0" smtClean="0">
                <a:solidFill>
                  <a:srgbClr val="652825"/>
                </a:solidFill>
              </a:rPr>
              <a:t> Геологического факультета МГУ</a:t>
            </a:r>
            <a:endParaRPr lang="ru-RU" b="0" i="0" dirty="0" smtClean="0">
              <a:solidFill>
                <a:srgbClr val="652825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2" y="116633"/>
            <a:ext cx="8229600" cy="648543"/>
          </a:xfrm>
        </p:spPr>
        <p:txBody>
          <a:bodyPr/>
          <a:lstStyle/>
          <a:p>
            <a:r>
              <a:rPr lang="ru-RU" altLang="ru-RU" sz="4000" b="1" dirty="0"/>
              <a:t>Аппаратура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479427" y="3365502"/>
            <a:ext cx="14398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00" b="1" dirty="0">
                <a:latin typeface="Arial Narrow" pitchFamily="34" charset="0"/>
              </a:rPr>
              <a:t>Гравиметр наземный </a:t>
            </a:r>
          </a:p>
          <a:p>
            <a:pPr algn="ctr"/>
            <a:r>
              <a:rPr lang="ru-RU" altLang="ru-RU" sz="1000" b="1" dirty="0">
                <a:latin typeface="Arial Narrow" pitchFamily="34" charset="0"/>
              </a:rPr>
              <a:t>кварцевый (</a:t>
            </a:r>
            <a:r>
              <a:rPr lang="ru-RU" altLang="ru-RU" sz="1200" b="1" dirty="0">
                <a:latin typeface="Arial Narrow" pitchFamily="34" charset="0"/>
              </a:rPr>
              <a:t>ГНУ-КВ</a:t>
            </a:r>
            <a:r>
              <a:rPr lang="ru-RU" altLang="ru-RU" sz="1200" dirty="0">
                <a:latin typeface="Arial Narrow" pitchFamily="34" charset="0"/>
              </a:rPr>
              <a:t>)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2722168" y="3308569"/>
            <a:ext cx="1862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00" b="1">
                <a:latin typeface="Arial Narrow" pitchFamily="34" charset="0"/>
              </a:rPr>
              <a:t>Портативный автоматический </a:t>
            </a:r>
          </a:p>
          <a:p>
            <a:pPr algn="ctr"/>
            <a:r>
              <a:rPr lang="ru-RU" altLang="ru-RU" sz="1000" b="1">
                <a:latin typeface="Arial Narrow" pitchFamily="34" charset="0"/>
              </a:rPr>
              <a:t>Гравиметр  </a:t>
            </a:r>
            <a:r>
              <a:rPr lang="en-US" altLang="ru-RU" sz="1000" b="1">
                <a:latin typeface="Arial Narrow" pitchFamily="34" charset="0"/>
              </a:rPr>
              <a:t>CG</a:t>
            </a:r>
            <a:r>
              <a:rPr lang="ru-RU" altLang="ru-RU" sz="1000" b="1">
                <a:latin typeface="Arial Narrow" pitchFamily="34" charset="0"/>
              </a:rPr>
              <a:t>-5 </a:t>
            </a:r>
            <a:r>
              <a:rPr lang="en-US" altLang="ru-RU" sz="1000" b="1">
                <a:latin typeface="Arial Narrow" pitchFamily="34" charset="0"/>
              </a:rPr>
              <a:t>AutoGrav</a:t>
            </a:r>
          </a:p>
        </p:txBody>
      </p:sp>
      <p:pic>
        <p:nvPicPr>
          <p:cNvPr id="18437" name="Picture 9" descr="s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2" y="584002"/>
            <a:ext cx="109855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5110559" y="741840"/>
            <a:ext cx="1465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000" b="1" dirty="0">
                <a:latin typeface="Arial Narrow" pitchFamily="34" charset="0"/>
              </a:rPr>
              <a:t>Скважинный гравиметр </a:t>
            </a:r>
            <a:r>
              <a:rPr lang="ru-RU" altLang="ru-RU" sz="1000" b="1" dirty="0" err="1">
                <a:latin typeface="Arial Narrow" pitchFamily="34" charset="0"/>
              </a:rPr>
              <a:t>LaCoste</a:t>
            </a:r>
            <a:r>
              <a:rPr lang="ru-RU" altLang="ru-RU" sz="1000" b="1" dirty="0">
                <a:latin typeface="Arial Narrow" pitchFamily="34" charset="0"/>
              </a:rPr>
              <a:t> &amp; </a:t>
            </a:r>
            <a:r>
              <a:rPr lang="ru-RU" altLang="ru-RU" sz="1000" b="1" dirty="0" err="1">
                <a:latin typeface="Arial Narrow" pitchFamily="34" charset="0"/>
              </a:rPr>
              <a:t>Romberg</a:t>
            </a:r>
            <a:r>
              <a:rPr lang="ru-RU" altLang="ru-RU" sz="1000" b="1" dirty="0">
                <a:latin typeface="Arial Narrow" pitchFamily="34" charset="0"/>
              </a:rPr>
              <a:t> </a:t>
            </a:r>
          </a:p>
        </p:txBody>
      </p:sp>
      <p:pic>
        <p:nvPicPr>
          <p:cNvPr id="18439" name="Picture 11" descr="Гравиметр абсолютный баллистический лазерный типа ГАБЛ-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0" y="356397"/>
            <a:ext cx="2328862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12"/>
          <p:cNvSpPr>
            <a:spLocks noChangeArrowheads="1"/>
          </p:cNvSpPr>
          <p:nvPr/>
        </p:nvSpPr>
        <p:spPr bwMode="auto">
          <a:xfrm>
            <a:off x="9307118" y="3086898"/>
            <a:ext cx="1871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00" b="1" dirty="0">
                <a:latin typeface="Arial Narrow" pitchFamily="34" charset="0"/>
              </a:rPr>
              <a:t>Гравиметр абсолютный бал-</a:t>
            </a:r>
          </a:p>
          <a:p>
            <a:pPr algn="ctr"/>
            <a:r>
              <a:rPr lang="ru-RU" altLang="ru-RU" sz="1000" b="1" dirty="0" err="1">
                <a:latin typeface="Arial Narrow" pitchFamily="34" charset="0"/>
              </a:rPr>
              <a:t>листический</a:t>
            </a:r>
            <a:r>
              <a:rPr lang="ru-RU" altLang="ru-RU" sz="1000" b="1" dirty="0">
                <a:latin typeface="Arial Narrow" pitchFamily="34" charset="0"/>
              </a:rPr>
              <a:t> лазерный ГАБЛ-Э</a:t>
            </a:r>
            <a:r>
              <a:rPr lang="ru-RU" altLang="ru-RU" sz="1000" dirty="0">
                <a:latin typeface="Arial Narrow" pitchFamily="34" charset="0"/>
              </a:rPr>
              <a:t> </a:t>
            </a:r>
          </a:p>
        </p:txBody>
      </p:sp>
      <p:pic>
        <p:nvPicPr>
          <p:cNvPr id="1844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302" y="3597696"/>
            <a:ext cx="2086651" cy="278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4" descr=" [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" y="4005064"/>
            <a:ext cx="38163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5"/>
          <p:cNvSpPr>
            <a:spLocks noChangeArrowheads="1"/>
          </p:cNvSpPr>
          <p:nvPr/>
        </p:nvSpPr>
        <p:spPr bwMode="auto">
          <a:xfrm>
            <a:off x="482919" y="6381552"/>
            <a:ext cx="4019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000" b="1">
                <a:latin typeface="Arial Narrow" pitchFamily="34" charset="0"/>
              </a:rPr>
              <a:t>Гравиметрические наблюдения на дрейфующей полярной станции (1967)</a:t>
            </a:r>
          </a:p>
        </p:txBody>
      </p:sp>
      <p:sp>
        <p:nvSpPr>
          <p:cNvPr id="18444" name="Text Box 16"/>
          <p:cNvSpPr txBox="1">
            <a:spLocks noChangeArrowheads="1"/>
          </p:cNvSpPr>
          <p:nvPr/>
        </p:nvSpPr>
        <p:spPr bwMode="auto">
          <a:xfrm>
            <a:off x="9146206" y="6411526"/>
            <a:ext cx="22321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000" b="1">
                <a:latin typeface="Arial Narrow" pitchFamily="34" charset="0"/>
              </a:rPr>
              <a:t>На учебной практике</a:t>
            </a:r>
          </a:p>
        </p:txBody>
      </p:sp>
      <p:pic>
        <p:nvPicPr>
          <p:cNvPr id="18445" name="Picture 19" descr="http://www.agtsys.ru/media/cg-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04" y="870169"/>
            <a:ext cx="1524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Изображение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19" y="685801"/>
            <a:ext cx="1724025" cy="257333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91585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924" y="145232"/>
            <a:ext cx="8856984" cy="9795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Гравитационное поле на территории Московской области</a:t>
            </a:r>
            <a:endParaRPr lang="ru-RU" dirty="0"/>
          </a:p>
        </p:txBody>
      </p:sp>
      <p:pic>
        <p:nvPicPr>
          <p:cNvPr id="6" name="Рисунок 2" descr="33_Moscow_gra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12" y="1717979"/>
            <a:ext cx="6705823" cy="514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924" y="44624"/>
            <a:ext cx="8856984" cy="979512"/>
          </a:xfrm>
        </p:spPr>
        <p:txBody>
          <a:bodyPr/>
          <a:lstStyle/>
          <a:p>
            <a:r>
              <a:rPr lang="ru-RU" dirty="0" smtClean="0"/>
              <a:t>Гравитационное поле на территории США</a:t>
            </a:r>
            <a:endParaRPr lang="ru-RU" dirty="0"/>
          </a:p>
        </p:txBody>
      </p:sp>
      <p:pic>
        <p:nvPicPr>
          <p:cNvPr id="6146" name="Picture 2" descr="http://research.utep.edu/Portals/73/Images/usg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48" y="1844824"/>
            <a:ext cx="7560840" cy="48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924" y="44624"/>
            <a:ext cx="8856984" cy="979512"/>
          </a:xfrm>
        </p:spPr>
        <p:txBody>
          <a:bodyPr/>
          <a:lstStyle/>
          <a:p>
            <a:r>
              <a:rPr lang="ru-RU" dirty="0" smtClean="0"/>
              <a:t>Гравитационное поле Земли</a:t>
            </a:r>
            <a:endParaRPr lang="ru-RU" dirty="0"/>
          </a:p>
        </p:txBody>
      </p:sp>
      <p:pic>
        <p:nvPicPr>
          <p:cNvPr id="9" name="eigen-cg01c_v1_geoid_dv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2124" y="1772816"/>
            <a:ext cx="4856162" cy="4525963"/>
          </a:xfrm>
        </p:spPr>
      </p:pic>
    </p:spTree>
    <p:extLst>
      <p:ext uri="{BB962C8B-B14F-4D97-AF65-F5344CB8AC3E}">
        <p14:creationId xmlns:p14="http://schemas.microsoft.com/office/powerpoint/2010/main" val="33245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8924" y="2330152"/>
            <a:ext cx="9144000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/>
              <a:t>МАГНИТОРАЗВЕДКА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545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924" y="44624"/>
            <a:ext cx="8856984" cy="1008112"/>
          </a:xfrm>
        </p:spPr>
        <p:txBody>
          <a:bodyPr/>
          <a:lstStyle/>
          <a:p>
            <a:r>
              <a:rPr lang="ru-RU" dirty="0" smtClean="0"/>
              <a:t>Магнитное поле Земли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1743844"/>
            <a:ext cx="7056784" cy="498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0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924" y="188640"/>
            <a:ext cx="885698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Карта вертикальной составляющей магнитного поля Земли</a:t>
            </a:r>
            <a:endParaRPr lang="ru-RU" dirty="0"/>
          </a:p>
        </p:txBody>
      </p:sp>
      <p:pic>
        <p:nvPicPr>
          <p:cNvPr id="5" name="Picture 6" descr="Z_map_mf_2005_lar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90" y="1700808"/>
            <a:ext cx="7672052" cy="51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8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5" descr="mor_m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3717032"/>
            <a:ext cx="3744913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40" y="824905"/>
            <a:ext cx="3247310" cy="249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00" y="130176"/>
            <a:ext cx="3413977" cy="258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6" y="811937"/>
            <a:ext cx="2438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6" y="3160323"/>
            <a:ext cx="2360212" cy="36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10" y="3407214"/>
            <a:ext cx="1742000" cy="261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5" name="Picture 21" descr="508spa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963" y="3407214"/>
            <a:ext cx="3236162" cy="225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17748" y="116632"/>
            <a:ext cx="8353425" cy="6113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/>
              <a:t>Магнитометрическая аппаратура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2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1"/>
          <p:cNvSpPr>
            <a:spLocks noGrp="1" noChangeArrowheads="1"/>
          </p:cNvSpPr>
          <p:nvPr>
            <p:ph type="title"/>
          </p:nvPr>
        </p:nvSpPr>
        <p:spPr>
          <a:xfrm>
            <a:off x="1979613" y="188640"/>
            <a:ext cx="8291513" cy="10668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Механизм возникновения зон обратной намагниченности </a:t>
            </a:r>
            <a:br>
              <a:rPr lang="ru-RU" altLang="ru-RU" sz="2400" dirty="0"/>
            </a:br>
            <a:r>
              <a:rPr lang="ru-RU" altLang="ru-RU" sz="2400" dirty="0"/>
              <a:t> </a:t>
            </a:r>
            <a:r>
              <a:rPr lang="ru-RU" altLang="ru-RU" sz="1600" i="1" dirty="0"/>
              <a:t>Р</a:t>
            </a:r>
            <a:r>
              <a:rPr lang="en-US" altLang="ru-RU" sz="1600" i="1" dirty="0" err="1"/>
              <a:t>rofessor</a:t>
            </a:r>
            <a:r>
              <a:rPr lang="en-US" altLang="ru-RU" sz="1600" i="1" dirty="0"/>
              <a:t> Gary </a:t>
            </a:r>
            <a:r>
              <a:rPr lang="en-US" altLang="ru-RU" sz="1600" i="1" dirty="0" err="1"/>
              <a:t>Glatzmaier</a:t>
            </a:r>
            <a:r>
              <a:rPr lang="ru-RU" altLang="ru-RU" sz="1600" i="1" dirty="0"/>
              <a:t>.</a:t>
            </a:r>
            <a:r>
              <a:rPr lang="ru-RU" altLang="ru-RU" sz="2400" dirty="0"/>
              <a:t> </a:t>
            </a:r>
            <a:r>
              <a:rPr lang="en-US" altLang="ru-RU" sz="1600" i="1" dirty="0"/>
              <a:t>University of California</a:t>
            </a:r>
            <a:endParaRPr lang="ru-RU" altLang="ru-RU" sz="1600" i="1" dirty="0"/>
          </a:p>
        </p:txBody>
      </p:sp>
      <p:pic>
        <p:nvPicPr>
          <p:cNvPr id="53252" name="Picture 4" descr="http://www.phy6.org/earthmag/Figures/seaflor2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912939"/>
            <a:ext cx="4285076" cy="36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03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619956"/>
              </p:ext>
            </p:extLst>
          </p:nvPr>
        </p:nvGraphicFramePr>
        <p:xfrm>
          <a:off x="693812" y="5919238"/>
          <a:ext cx="3584575" cy="274637"/>
        </p:xfrm>
        <a:graphic>
          <a:graphicData uri="http://schemas.openxmlformats.org/drawingml/2006/table">
            <a:tbl>
              <a:tblPr/>
              <a:tblGrid>
                <a:gridCol w="3584575"/>
              </a:tblGrid>
              <a:tr h="2746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               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Магнетизм океанического дна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   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73" marB="45773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66"/>
                    </a:solidFill>
                  </a:tcPr>
                </a:tc>
              </a:tr>
            </a:tbl>
          </a:graphicData>
        </a:graphic>
      </p:graphicFrame>
      <p:pic>
        <p:nvPicPr>
          <p:cNvPr id="53259" name="Picture 24" descr="seaflo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1917627"/>
            <a:ext cx="4968354" cy="364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13" name="Group 3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806452"/>
              </p:ext>
            </p:extLst>
          </p:nvPr>
        </p:nvGraphicFramePr>
        <p:xfrm>
          <a:off x="6981089" y="5919238"/>
          <a:ext cx="3744913" cy="274637"/>
        </p:xfrm>
        <a:graphic>
          <a:graphicData uri="http://schemas.openxmlformats.org/drawingml/2006/table">
            <a:tbl>
              <a:tblPr/>
              <a:tblGrid>
                <a:gridCol w="3744913"/>
              </a:tblGrid>
              <a:tr h="27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   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Спрединг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океанического дна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73" marB="45773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2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2" y="274638"/>
            <a:ext cx="8229600" cy="8509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ru-RU" altLang="ru-RU" sz="2400" dirty="0"/>
              <a:t>Карта полосовых магнитных аномалий симметричных относительно осей срединно-океанических хребтов.</a:t>
            </a:r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1522413" y="934652"/>
            <a:ext cx="18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4276" name="Picture 4" descr="Карта полосовых магнитных аномалий симметричных относительно осей срединно-океанических хребтов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709115"/>
            <a:ext cx="6605215" cy="515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7174532" y="2041395"/>
            <a:ext cx="48245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i="1" dirty="0">
                <a:ea typeface="Times New Roman" pitchFamily="18" charset="0"/>
                <a:cs typeface="Arial" charset="0"/>
              </a:rPr>
              <a:t>Стрелки указывают увеличение возраста пород. </a:t>
            </a:r>
            <a:endParaRPr lang="ru-RU" altLang="ru-RU" sz="1600" dirty="0">
              <a:ea typeface="Times New Roman" pitchFamily="18" charset="0"/>
              <a:cs typeface="Arial" charset="0"/>
            </a:endParaRPr>
          </a:p>
          <a:p>
            <a:pPr algn="ctr"/>
            <a:r>
              <a:rPr lang="ru-RU" altLang="ru-RU" sz="1600" i="1" dirty="0">
                <a:ea typeface="Times New Roman" pitchFamily="18" charset="0"/>
                <a:cs typeface="Arial" charset="0"/>
              </a:rPr>
              <a:t>(Порошина И.А. Новосибирск 2002)</a:t>
            </a:r>
            <a:endParaRPr lang="ru-RU" altLang="ru-RU" sz="1600" dirty="0"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xn----8sbiecm6bhdx8i.xn--p1ai/sites/default/files/images/shkolnikam/zemnay_kor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10" y="1628800"/>
            <a:ext cx="55640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600" b="0" i="0" dirty="0" smtClean="0">
                <a:solidFill>
                  <a:srgbClr val="652825"/>
                </a:solidFill>
                <a:latin typeface="Corbel"/>
                <a:ea typeface="+mj-ea"/>
                <a:cs typeface="+mj-cs"/>
              </a:rPr>
              <a:t>Мы знаем многие факты о нашей планете</a:t>
            </a:r>
            <a:endParaRPr lang="ru-RU" sz="3600" b="0" i="0" dirty="0">
              <a:solidFill>
                <a:srgbClr val="652825"/>
              </a:solidFill>
              <a:latin typeface="Corbel"/>
              <a:ea typeface="+mj-ea"/>
              <a:cs typeface="+mj-cs"/>
            </a:endParaRPr>
          </a:p>
        </p:txBody>
      </p:sp>
      <p:pic>
        <p:nvPicPr>
          <p:cNvPr id="1026" name="Picture 2" descr="http://images.myshared.ru/6/542833/slide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" y="1628800"/>
            <a:ext cx="5136571" cy="38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edetoverf.science/pic-doc4web.ru/uploads/files/18/17131/hello_html_52a017a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16" y="415770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Палеомагнитная реконструкция движения Северной Америки</a:t>
            </a:r>
            <a:endParaRPr lang="ru-RU" dirty="0"/>
          </a:p>
        </p:txBody>
      </p:sp>
      <p:pic>
        <p:nvPicPr>
          <p:cNvPr id="8194" name="Picture 2" descr="http://hyperphysics.phy-astr.gsu.edu/hbase/geophys/imggeo/paleomag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52" y="1651647"/>
            <a:ext cx="6048672" cy="518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8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8924" y="2330152"/>
            <a:ext cx="9144000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/>
              <a:t>ЭЛЕКТРОРАЗВЕКА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1676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Распространение тока в среде</a:t>
            </a:r>
            <a:endParaRPr lang="ru-RU" dirty="0"/>
          </a:p>
        </p:txBody>
      </p:sp>
      <p:pic>
        <p:nvPicPr>
          <p:cNvPr id="5122" name="Picture 2" descr="http://ok-t.ru/helpiksorg/baza3/85971600300.files/image2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81" y="2276872"/>
            <a:ext cx="8737263" cy="294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12" y="189723"/>
            <a:ext cx="10873208" cy="11445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Зависимость глубины проникновения электрического тока от расстояния между электродами</a:t>
            </a:r>
            <a:endParaRPr lang="ru-RU" dirty="0"/>
          </a:p>
        </p:txBody>
      </p:sp>
      <p:pic>
        <p:nvPicPr>
          <p:cNvPr id="6146" name="Picture 2" descr="http://www.geoexp.by/images/princip_dey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97" y="2420888"/>
            <a:ext cx="9287232" cy="293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4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выглядит карстовая воронка с поверхности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12" y="1905000"/>
            <a:ext cx="6768752" cy="4692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0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проявляется карстовая воронка на данных электроразведки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52" y="2204864"/>
            <a:ext cx="10404649" cy="3138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57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Карст – это очень опасно!</a:t>
            </a:r>
            <a:endParaRPr lang="ru-RU" dirty="0"/>
          </a:p>
        </p:txBody>
      </p:sp>
      <p:pic>
        <p:nvPicPr>
          <p:cNvPr id="7170" name="Picture 2" descr="http://www.stoplusjednicka.cz/sites/default/files/obrazky/2015/06/dablovy_celis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988840"/>
            <a:ext cx="6184776" cy="41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novayagazeta-ug.ru/sites/default/files/news/11-2013/yama_na_doro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76" y="2204864"/>
            <a:ext cx="5491073" cy="365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61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Изучение площадных объектов методом электроразведки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2050581"/>
            <a:ext cx="9144000" cy="3976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96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8924" y="2330152"/>
            <a:ext cx="9144000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/>
              <a:t>ГЕОРАДИОЛОКАЦИЯ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334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РАДИОЛОКАЦИЯ?</a:t>
            </a:r>
            <a:endParaRPr lang="ru-RU" dirty="0"/>
          </a:p>
        </p:txBody>
      </p:sp>
      <p:pic>
        <p:nvPicPr>
          <p:cNvPr id="8196" name="Picture 4" descr="http://player.myshared.ru/1202499/data/images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24" y="2276872"/>
            <a:ext cx="56769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player.myshared.ru/571613/data/images/img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63" y="2276871"/>
            <a:ext cx="2692928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55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ОТКУДА МЫ ЭТО ЗНАЕМ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1346" y="1700808"/>
            <a:ext cx="11161240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До земного ядра около 3000 км, но самая глубокая скважина, пробуренная человеком – Кольская сверхглубокая, имеет глубину </a:t>
            </a:r>
            <a:r>
              <a:rPr lang="ru-RU" sz="3600" dirty="0"/>
              <a:t>12 </a:t>
            </a:r>
            <a:r>
              <a:rPr lang="ru-RU" sz="3600" dirty="0" smtClean="0"/>
              <a:t>262 м</a:t>
            </a:r>
            <a:endParaRPr lang="ru-RU" sz="3600" dirty="0"/>
          </a:p>
        </p:txBody>
      </p:sp>
      <p:pic>
        <p:nvPicPr>
          <p:cNvPr id="2050" name="Picture 2" descr="https://upload.wikimedia.org/wikipedia/ru/3/3a/Kolsk_Sverh_Glub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3285425"/>
            <a:ext cx="4680520" cy="295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98469" y="6233377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Фото из архива </a:t>
            </a:r>
            <a:r>
              <a:rPr lang="ru-RU" dirty="0"/>
              <a:t>Юрия Яковлева. Под лицензией Добросовестное использование с сайта </a:t>
            </a:r>
            <a:r>
              <a:rPr lang="ru-RU" dirty="0" smtClean="0"/>
              <a:t>Википедия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11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ГЕОрадиолокация</a:t>
            </a:r>
            <a:r>
              <a:rPr lang="ru-RU" dirty="0" smtClean="0"/>
              <a:t> – это радиолокация в землю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30" y="1772816"/>
            <a:ext cx="6528965" cy="483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53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так выглядит </a:t>
            </a:r>
            <a:r>
              <a:rPr lang="ru-RU" dirty="0" err="1" smtClean="0"/>
              <a:t>георадар</a:t>
            </a:r>
            <a:endParaRPr lang="ru-RU" dirty="0"/>
          </a:p>
        </p:txBody>
      </p:sp>
      <p:pic>
        <p:nvPicPr>
          <p:cNvPr id="9218" name="Picture 2" descr="http://www.geol.msu.ru/kaf/images/Seism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52" y="2623117"/>
            <a:ext cx="444451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zao-psp.ru/im/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05" y="2636912"/>
            <a:ext cx="4122296" cy="308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70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данных, полученных с поверхности озера</a:t>
            </a:r>
            <a:endParaRPr lang="ru-RU" dirty="0"/>
          </a:p>
        </p:txBody>
      </p:sp>
      <p:pic>
        <p:nvPicPr>
          <p:cNvPr id="4" name="Picture 2" descr="D:\МастерДплюс\Документы\Работа над сайтом\Александра\Фото для сайта\геофизи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1905000"/>
            <a:ext cx="1036915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1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</a:t>
            </a:r>
            <a:r>
              <a:rPr lang="ru-RU" dirty="0" err="1" smtClean="0"/>
              <a:t>радарограммы</a:t>
            </a:r>
            <a:r>
              <a:rPr lang="ru-RU" dirty="0" smtClean="0"/>
              <a:t> в песчаных отложениях</a:t>
            </a:r>
            <a:endParaRPr lang="ru-RU" dirty="0"/>
          </a:p>
        </p:txBody>
      </p:sp>
      <p:pic>
        <p:nvPicPr>
          <p:cNvPr id="10242" name="Picture 2" descr="http://www.sensoft.ca/SenSoft/media/FAQs/Create-reflections/Classic-GPR-dat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3" y="1988840"/>
            <a:ext cx="1126157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33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Георадар</a:t>
            </a:r>
            <a:r>
              <a:rPr lang="ru-RU" dirty="0" smtClean="0"/>
              <a:t> особенно хорош при обследовании искусственных сооружений</a:t>
            </a:r>
            <a:endParaRPr lang="ru-RU" dirty="0"/>
          </a:p>
        </p:txBody>
      </p:sp>
      <p:pic>
        <p:nvPicPr>
          <p:cNvPr id="16386" name="Picture 2" descr="http://www.aggregatetechnologies.com/wp-content/uploads/2012/12/gprdata-rebarinconcrete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98884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georadar.com.ua/img/UserFiles/Arm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08" y="2492896"/>
            <a:ext cx="6872315" cy="263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08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8924" y="2330152"/>
            <a:ext cx="9144000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/>
              <a:t>СЕЙСМОРАЗВЕДКА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76323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распространяется звук в породах?</a:t>
            </a:r>
            <a:endParaRPr lang="ru-RU" dirty="0"/>
          </a:p>
        </p:txBody>
      </p:sp>
      <p:pic>
        <p:nvPicPr>
          <p:cNvPr id="4" name="Acceleware Seismic Forward Modeling Dem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393" y="1700808"/>
            <a:ext cx="8896688" cy="4968552"/>
          </a:xfrm>
        </p:spPr>
      </p:pic>
    </p:spTree>
    <p:extLst>
      <p:ext uri="{BB962C8B-B14F-4D97-AF65-F5344CB8AC3E}">
        <p14:creationId xmlns:p14="http://schemas.microsoft.com/office/powerpoint/2010/main" val="1442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работы в сейсморазведке</a:t>
            </a:r>
            <a:endParaRPr lang="ru-RU" dirty="0"/>
          </a:p>
        </p:txBody>
      </p:sp>
      <p:pic>
        <p:nvPicPr>
          <p:cNvPr id="17410" name="Picture 2" descr="http://s00.yaplakal.com/pics/pics_original/6/5/7/3698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5" y="1694825"/>
            <a:ext cx="9505056" cy="51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7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звука.</a:t>
            </a:r>
            <a:br>
              <a:rPr lang="ru-RU" dirty="0" smtClean="0"/>
            </a:br>
            <a:r>
              <a:rPr lang="ru-RU" dirty="0" smtClean="0"/>
              <a:t>Взрыв.</a:t>
            </a:r>
            <a:endParaRPr lang="ru-RU" dirty="0"/>
          </a:p>
        </p:txBody>
      </p:sp>
      <p:pic>
        <p:nvPicPr>
          <p:cNvPr id="18434" name="Picture 2" descr="http://static.panoramio.com/photos/large/1448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772816"/>
            <a:ext cx="6617828" cy="496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95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звука.</a:t>
            </a:r>
            <a:br>
              <a:rPr lang="ru-RU" dirty="0" smtClean="0"/>
            </a:br>
            <a:r>
              <a:rPr lang="ru-RU" dirty="0" smtClean="0"/>
              <a:t>Вибраторы.</a:t>
            </a:r>
            <a:endParaRPr lang="ru-RU" dirty="0"/>
          </a:p>
        </p:txBody>
      </p:sp>
      <p:pic>
        <p:nvPicPr>
          <p:cNvPr id="4" name="Picture 4" descr="http://bus.znate.ru/pars_docs/refs/15/14820/14820-1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1" y="1995301"/>
            <a:ext cx="6432923" cy="48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img-fotki.yandex.ru/get/6420/154956874.b/0_9003c_bd050c60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163" y="3118432"/>
            <a:ext cx="5514841" cy="36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59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ОТКУДА МЫ ЭТО ЗНАЕМ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64" y="1700808"/>
            <a:ext cx="11161240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Температура расплавленной лавы 1000-1400 °С</a:t>
            </a:r>
          </a:p>
          <a:p>
            <a:pPr marL="0" indent="0" algn="ctr">
              <a:buNone/>
            </a:pPr>
            <a:r>
              <a:rPr lang="ru-RU" sz="3600" dirty="0" smtClean="0"/>
              <a:t>В жерле вулкана огромные давления.</a:t>
            </a:r>
          </a:p>
        </p:txBody>
      </p:sp>
      <p:pic>
        <p:nvPicPr>
          <p:cNvPr id="3074" name="Picture 2" descr="http://farm5.staticflickr.com/4050/4642762613_be53cd25b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" y="3933056"/>
            <a:ext cx="4138637" cy="262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.dailymail.co.uk/i/pix/2012/09/28/article-2209757-153AFF82000005DC-832_964x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04" y="3284984"/>
            <a:ext cx="3744416" cy="248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nhabitat.com/wp-content/blogs.dir/1/files/2014/09/Iceland-volcano-2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68" y="3903125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80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Регистрируют звук тысячами и десятками тысяч датчиков - сейсмоприемниками</a:t>
            </a:r>
            <a:endParaRPr lang="ru-RU" dirty="0"/>
          </a:p>
        </p:txBody>
      </p:sp>
      <p:pic>
        <p:nvPicPr>
          <p:cNvPr id="20482" name="Picture 2" descr="http://www.vng.com.ru/files/kalmikia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41" y="1700808"/>
            <a:ext cx="6696744" cy="502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36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море тоже активно делают сейсморазведку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7" y="1963648"/>
            <a:ext cx="571788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http://www.seismoshelf.com/images/index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2348880"/>
            <a:ext cx="5404457" cy="31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8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Обнажения горных </a:t>
            </a:r>
            <a:r>
              <a:rPr lang="ru-RU" dirty="0" err="1" smtClean="0"/>
              <a:t>опорд</a:t>
            </a:r>
            <a:endParaRPr lang="ru-RU" dirty="0"/>
          </a:p>
        </p:txBody>
      </p:sp>
      <p:pic>
        <p:nvPicPr>
          <p:cNvPr id="11266" name="Picture 2" descr="http://www.severnoedivo.ru/img/vid-razloma-ma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44" y="1700808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Обнажения горных пород</a:t>
            </a:r>
            <a:endParaRPr lang="ru-RU" dirty="0"/>
          </a:p>
        </p:txBody>
      </p:sp>
      <p:pic>
        <p:nvPicPr>
          <p:cNvPr id="13314" name="Picture 2" descr="http://rostov-region.ru/books/item/f00/s00/z0000036/pic/00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33" y="1772816"/>
            <a:ext cx="6840760" cy="491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97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Обнажения горных пород</a:t>
            </a:r>
            <a:endParaRPr lang="ru-RU" dirty="0"/>
          </a:p>
        </p:txBody>
      </p:sp>
      <p:pic>
        <p:nvPicPr>
          <p:cNvPr id="14338" name="Picture 2" descr="http://ic.pics.livejournal.com/karpukhins/42169992/566663/566663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1724132"/>
            <a:ext cx="7704856" cy="51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89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Стенка песчаного карьера</a:t>
            </a:r>
            <a:endParaRPr lang="ru-RU" dirty="0"/>
          </a:p>
        </p:txBody>
      </p:sp>
      <p:pic>
        <p:nvPicPr>
          <p:cNvPr id="10244" name="Picture 4" descr="http://cement.by/Content/Product/8238d59f-9411-4938-a280-50095d06adb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1"/>
          <a:stretch/>
        </p:blipFill>
        <p:spPr bwMode="auto">
          <a:xfrm>
            <a:off x="1124087" y="1700808"/>
            <a:ext cx="9940652" cy="501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97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Обнажение горных пород</a:t>
            </a:r>
            <a:endParaRPr lang="ru-RU" dirty="0"/>
          </a:p>
        </p:txBody>
      </p:sp>
      <p:pic>
        <p:nvPicPr>
          <p:cNvPr id="15362" name="Picture 2" descr="http://prostoda.ru/umot/formi-zaleganiya-gornih-porod-tektonicheskie-dislokacii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41" y="1844824"/>
            <a:ext cx="753314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6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Двумерный сейсмический разрез</a:t>
            </a:r>
            <a:endParaRPr lang="ru-RU" dirty="0"/>
          </a:p>
        </p:txBody>
      </p:sp>
      <p:pic>
        <p:nvPicPr>
          <p:cNvPr id="22530" name="Picture 2" descr="http://www.oilngases.ru/images/2012-03-12/svidetelstva-aktivnosti-uglevodorodnyx-flyuidov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1916832"/>
            <a:ext cx="995438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71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Еще один сейсмический разрез</a:t>
            </a:r>
            <a:endParaRPr lang="ru-RU" dirty="0"/>
          </a:p>
        </p:txBody>
      </p:sp>
      <p:pic>
        <p:nvPicPr>
          <p:cNvPr id="23554" name="Picture 2" descr="http://www.southampton.ac.uk/~imw/jpg-Weymouth-Relief-Road/10WRR-Seismic-Section-Weymouth-Antic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86" y="2564904"/>
            <a:ext cx="11483453" cy="36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49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sanuja.com/blog/wp-content/uploads/2013/03/341_salt_seismic_xs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8" y="75309"/>
            <a:ext cx="11627469" cy="67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5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>
            <a:normAutofit/>
          </a:bodyPr>
          <a:lstStyle/>
          <a:p>
            <a:r>
              <a:rPr lang="ru-RU" sz="4400" dirty="0"/>
              <a:t>ОТКУДА МЫ ЭТО ЗНАЕМ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2492896"/>
            <a:ext cx="5328592" cy="3584911"/>
          </a:xfrm>
          <a:prstGeom prst="rect">
            <a:avLst/>
          </a:prstGeom>
        </p:spPr>
      </p:pic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261764" y="1700808"/>
            <a:ext cx="11161240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В мире добывается более 4000 млн. тонн/год нефти.</a:t>
            </a:r>
          </a:p>
        </p:txBody>
      </p:sp>
      <p:pic>
        <p:nvPicPr>
          <p:cNvPr id="4108" name="Picture 12" descr="http://img.ehowcdn.com/750x500/ehow/images/a08/7u/vu/methods-crude-oil-quality-determination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52" y="4149080"/>
            <a:ext cx="3833441" cy="255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stroitelstvo.aurumv.ru/wp-content/plugins/rss-poster/cache/4fb9d_707f769c4eb8cb8f64ba1846f36978d3_600x7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84" y="2348880"/>
            <a:ext cx="2808312" cy="33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725" y="6309320"/>
            <a:ext cx="60116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Данные за 2014 год. С сайта </a:t>
            </a:r>
            <a:r>
              <a:rPr lang="en-US" sz="2400" dirty="0" smtClean="0"/>
              <a:t>Wikipedia.org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097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</a:t>
            </a:r>
            <a:r>
              <a:rPr lang="ru-RU" dirty="0" smtClean="0"/>
              <a:t>сейсморазведка – наиболее широко применяемый вид геофизических исследований</a:t>
            </a:r>
            <a:endParaRPr lang="ru-RU" dirty="0"/>
          </a:p>
        </p:txBody>
      </p:sp>
      <p:pic>
        <p:nvPicPr>
          <p:cNvPr id="25602" name="Picture 2" descr="http://csegrecorder.com/assets/images/articles/2011-02-true-volume-fig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69" y="1844824"/>
            <a:ext cx="7992888" cy="47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3</a:t>
            </a:r>
            <a:r>
              <a:rPr lang="en-US" dirty="0" smtClean="0"/>
              <a:t>D</a:t>
            </a:r>
            <a:r>
              <a:rPr lang="ru-RU" dirty="0" smtClean="0"/>
              <a:t> данных с интерпретацией</a:t>
            </a:r>
            <a:endParaRPr lang="ru-RU" dirty="0"/>
          </a:p>
        </p:txBody>
      </p:sp>
      <p:pic>
        <p:nvPicPr>
          <p:cNvPr id="26626" name="Picture 2" descr="http://www.pdgm.com/getmedia/b7210767-d75c-4574-b66d-d85505f93763/Skua-salt-2010.jpg.aspx?width=1024&amp;height=650&amp;ext=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69" y="1628800"/>
            <a:ext cx="7992888" cy="50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1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Палеорусло</a:t>
            </a:r>
            <a:r>
              <a:rPr lang="ru-RU" dirty="0" smtClean="0"/>
              <a:t> на данных </a:t>
            </a:r>
            <a:r>
              <a:rPr lang="en-US" dirty="0" smtClean="0"/>
              <a:t>3D</a:t>
            </a:r>
            <a:r>
              <a:rPr lang="ru-RU" dirty="0" smtClean="0"/>
              <a:t> сейсмики</a:t>
            </a:r>
            <a:endParaRPr lang="ru-RU" dirty="0"/>
          </a:p>
        </p:txBody>
      </p:sp>
      <p:pic>
        <p:nvPicPr>
          <p:cNvPr id="27650" name="Picture 2" descr="http://tle.geoscienceworld.org/content/21/10/1032/F7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772816"/>
            <a:ext cx="6181918" cy="48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tle.geoscienceworld.org/content/21/10/1032/F6.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1772815"/>
            <a:ext cx="4714701" cy="48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0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Сейсмика – пока единственный метод, способный дать геометрию внутреннего строения Земли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060848"/>
            <a:ext cx="773283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52" y="2492896"/>
            <a:ext cx="32194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49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2441" y="3284984"/>
            <a:ext cx="9144000" cy="2532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/>
              <a:t>СПАСИБО ЗА ВНИМАНИЕ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85888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 на эти и многие другие вопросы дает наука геофизика.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08" y="1905000"/>
            <a:ext cx="12071076" cy="4692352"/>
          </a:xfrm>
        </p:spPr>
        <p:txBody>
          <a:bodyPr>
            <a:noAutofit/>
          </a:bodyPr>
          <a:lstStyle/>
          <a:p>
            <a:r>
              <a:rPr lang="ru-RU" sz="3200" b="1" dirty="0"/>
              <a:t>Геофизика</a:t>
            </a:r>
            <a:r>
              <a:rPr lang="ru-RU" sz="3200" dirty="0"/>
              <a:t> (от др.-греч. </a:t>
            </a:r>
            <a:r>
              <a:rPr lang="ru-RU" sz="3200" dirty="0" err="1"/>
              <a:t>γῆ</a:t>
            </a:r>
            <a:r>
              <a:rPr lang="ru-RU" sz="3200" dirty="0"/>
              <a:t> — Земля + </a:t>
            </a:r>
            <a:r>
              <a:rPr lang="ru-RU" sz="3200" dirty="0" err="1"/>
              <a:t>φύσις</a:t>
            </a:r>
            <a:r>
              <a:rPr lang="ru-RU" sz="3200" dirty="0"/>
              <a:t> — природа) — комплекс наук, исследующих физическими методами строение Земли. Геофизика в широком смысле изучает физику твёрдой Земли (земную кору, мантию, жидкое внешнее и твёрдое внутреннее ядро), физику океанов, поверхностных вод суши (озёр, рек, льдов) и подземных вод, а также физику атмосферы (метеорологию, климатологию, аэрономию).</a:t>
            </a:r>
          </a:p>
        </p:txBody>
      </p:sp>
    </p:spTree>
    <p:extLst>
      <p:ext uri="{BB962C8B-B14F-4D97-AF65-F5344CB8AC3E}">
        <p14:creationId xmlns:p14="http://schemas.microsoft.com/office/powerpoint/2010/main" val="32094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что похожа геофизика?</a:t>
            </a:r>
            <a:br>
              <a:rPr lang="ru-RU" dirty="0" smtClean="0"/>
            </a:br>
            <a:r>
              <a:rPr lang="ru-RU" dirty="0" smtClean="0"/>
              <a:t>На медицинские обследования!</a:t>
            </a:r>
            <a:endParaRPr lang="ru-RU" dirty="0"/>
          </a:p>
        </p:txBody>
      </p:sp>
      <p:pic>
        <p:nvPicPr>
          <p:cNvPr id="5122" name="Picture 2" descr="http://beremennost.jofo.ru/data/userfiles/479/images/351454-1448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00" y="1689280"/>
            <a:ext cx="3358109" cy="26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4.bp.blogspot.com/-vWpTrdkprGU/UxNDryrbEsI/AAAAAAABpBQ/tsoVFxF8H00/s1600/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988840"/>
            <a:ext cx="3173944" cy="373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rt-nahabino.ru/gall/mrt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73" y="4406103"/>
            <a:ext cx="60769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eomol.ru/wp-content/uploads/2015/08/90b1f18a776741b0a064639938e5c09e6-620x34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76" y="1897583"/>
            <a:ext cx="4032448" cy="226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924" y="44624"/>
            <a:ext cx="8856984" cy="979512"/>
          </a:xfrm>
        </p:spPr>
        <p:txBody>
          <a:bodyPr/>
          <a:lstStyle/>
          <a:p>
            <a:r>
              <a:rPr lang="ru-RU" dirty="0" smtClean="0"/>
              <a:t>Какие бывают геофизики?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016" y="1855365"/>
            <a:ext cx="4042792" cy="4525963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Гравиразведка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Магниторазведка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Электроразведка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Сейсморазведка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Ядерная геофизика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Тепловая геофизика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так далее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7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8924" y="2330152"/>
            <a:ext cx="9144000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/>
              <a:t>ГРАВИРАЗВЕДКА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69714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_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D8BBA81-7B49-4987-A5B2-DF5B7D8F1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тонах земли (широкоэкранный формат)</Template>
  <TotalTime>0</TotalTime>
  <Words>475</Words>
  <Application>Microsoft Office PowerPoint</Application>
  <PresentationFormat>Произвольный</PresentationFormat>
  <Paragraphs>87</Paragraphs>
  <Slides>54</Slides>
  <Notes>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</vt:lpstr>
      <vt:lpstr>Arial Narrow</vt:lpstr>
      <vt:lpstr>Corbel</vt:lpstr>
      <vt:lpstr>Times New Roman</vt:lpstr>
      <vt:lpstr>Wingdings</vt:lpstr>
      <vt:lpstr>Earthtones_16x9</vt:lpstr>
      <vt:lpstr>Что такое ГЕОФИЗИКА?</vt:lpstr>
      <vt:lpstr>Мы знаем многие факты о нашей планете</vt:lpstr>
      <vt:lpstr>ОТКУДА МЫ ЭТО ЗНАЕМ?</vt:lpstr>
      <vt:lpstr>ОТКУДА МЫ ЭТО ЗНАЕМ?</vt:lpstr>
      <vt:lpstr>ОТКУДА МЫ ЭТО ЗНАЕМ?</vt:lpstr>
      <vt:lpstr>Ответы на эти и многие другие вопросы дает наука геофизика.</vt:lpstr>
      <vt:lpstr>На что похожа геофизика? На медицинские обследования!</vt:lpstr>
      <vt:lpstr>Какие бывают геофизики?</vt:lpstr>
      <vt:lpstr>Презентация PowerPoint</vt:lpstr>
      <vt:lpstr>Аппаратура</vt:lpstr>
      <vt:lpstr>Гравитационное поле на территории Московской области</vt:lpstr>
      <vt:lpstr>Гравитационное поле на территории США</vt:lpstr>
      <vt:lpstr>Гравитационное поле Земли</vt:lpstr>
      <vt:lpstr>Презентация PowerPoint</vt:lpstr>
      <vt:lpstr>Магнитное поле Земли</vt:lpstr>
      <vt:lpstr>Карта вертикальной составляющей магнитного поля Земли</vt:lpstr>
      <vt:lpstr>Презентация PowerPoint</vt:lpstr>
      <vt:lpstr>Механизм возникновения зон обратной намагниченности   Рrofessor Gary Glatzmaier. University of California</vt:lpstr>
      <vt:lpstr>Карта полосовых магнитных аномалий симметричных относительно осей срединно-океанических хребтов.</vt:lpstr>
      <vt:lpstr>Палеомагнитная реконструкция движения Северной Америки</vt:lpstr>
      <vt:lpstr>Презентация PowerPoint</vt:lpstr>
      <vt:lpstr>Распространение тока в среде</vt:lpstr>
      <vt:lpstr>Зависимость глубины проникновения электрического тока от расстояния между электродами</vt:lpstr>
      <vt:lpstr>Как выглядит карстовая воронка с поверхности</vt:lpstr>
      <vt:lpstr>Как проявляется карстовая воронка на данных электроразведки</vt:lpstr>
      <vt:lpstr>Карст – это очень опасно!</vt:lpstr>
      <vt:lpstr>Изучение площадных объектов методом электроразведки</vt:lpstr>
      <vt:lpstr>Презентация PowerPoint</vt:lpstr>
      <vt:lpstr>Что такое РАДИОЛОКАЦИЯ?</vt:lpstr>
      <vt:lpstr>ГЕОрадиолокация – это радиолокация в землю</vt:lpstr>
      <vt:lpstr>Вот так выглядит георадар</vt:lpstr>
      <vt:lpstr>Пример данных, полученных с поверхности озера</vt:lpstr>
      <vt:lpstr>Пример радарограммы в песчаных отложениях</vt:lpstr>
      <vt:lpstr>Георадар особенно хорош при обследовании искусственных сооружений</vt:lpstr>
      <vt:lpstr>Презентация PowerPoint</vt:lpstr>
      <vt:lpstr>Как распространяется звук в породах?</vt:lpstr>
      <vt:lpstr>Полевые работы в сейсморазведке</vt:lpstr>
      <vt:lpstr>Источники звука. Взрыв.</vt:lpstr>
      <vt:lpstr>Источники звука. Вибраторы.</vt:lpstr>
      <vt:lpstr>Регистрируют звук тысячами и десятками тысяч датчиков - сейсмоприемниками</vt:lpstr>
      <vt:lpstr>На море тоже активно делают сейсморазведку</vt:lpstr>
      <vt:lpstr>Обнажения горных опорд</vt:lpstr>
      <vt:lpstr>Обнажения горных пород</vt:lpstr>
      <vt:lpstr>Обнажения горных пород</vt:lpstr>
      <vt:lpstr>Стенка песчаного карьера</vt:lpstr>
      <vt:lpstr>Обнажение горных пород</vt:lpstr>
      <vt:lpstr>Двумерный сейсмический разрез</vt:lpstr>
      <vt:lpstr>Еще один сейсмический разрез</vt:lpstr>
      <vt:lpstr>Презентация PowerPoint</vt:lpstr>
      <vt:lpstr>3D сейсморазведка – наиболее широко применяемый вид геофизических исследований</vt:lpstr>
      <vt:lpstr>Пример 3D данных с интерпретацией</vt:lpstr>
      <vt:lpstr>Палеорусло на данных 3D сейсмики</vt:lpstr>
      <vt:lpstr>Сейсмика – пока единственный метод, способный дать геометрию внутреннего строения Земли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2015-11-21T08:14:58Z</dcterms:created>
  <dcterms:modified xsi:type="dcterms:W3CDTF">2015-11-21T11:31:44Z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